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7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35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20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443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470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47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212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724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9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24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687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C9C8C-B466-49C1-92E2-449319A7249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9F651-FE53-4AEE-BF12-A07300886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09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8246" y="2362200"/>
            <a:ext cx="88173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600" b="1" dirty="0">
                <a:solidFill>
                  <a:schemeClr val="tx2"/>
                </a:solidFill>
              </a:rPr>
              <a:t>УНИВЕРЗИТЕТ У БАЊОЈ ЛУЦИ</a:t>
            </a:r>
          </a:p>
          <a:p>
            <a:pPr algn="ctr"/>
            <a:r>
              <a:rPr lang="sr-Cyrl-RS" sz="3600" b="1" dirty="0">
                <a:solidFill>
                  <a:schemeClr val="tx2"/>
                </a:solidFill>
              </a:rPr>
              <a:t>ФАКУЛТЕТ БЕЗБЈЕДНОСНИХ НАУКА</a:t>
            </a:r>
          </a:p>
          <a:p>
            <a:pPr algn="ctr"/>
            <a:endParaRPr lang="sr-Cyrl-RS" sz="3600" b="1" dirty="0"/>
          </a:p>
          <a:p>
            <a:pPr algn="ctr"/>
            <a:r>
              <a:rPr lang="sr-Cyrl-RS" sz="3600" b="1" dirty="0">
                <a:solidFill>
                  <a:srgbClr val="C00000"/>
                </a:solidFill>
              </a:rPr>
              <a:t>ДРУГИ ЦИКЛУС СТУДИЈА</a:t>
            </a:r>
          </a:p>
          <a:p>
            <a:pPr algn="ctr"/>
            <a:endParaRPr lang="sr-Cyrl-RS" sz="3600" b="1" dirty="0">
              <a:solidFill>
                <a:srgbClr val="C00000"/>
              </a:solidFill>
            </a:endParaRPr>
          </a:p>
          <a:p>
            <a:pPr algn="ctr"/>
            <a:r>
              <a:rPr lang="sr-Cyrl-RS" sz="3600" b="1" dirty="0"/>
              <a:t>УПРАВЉАЊЕ БЕЗБЈЕДНОСНИМ РИЗИЦИМА </a:t>
            </a:r>
          </a:p>
          <a:p>
            <a:pPr algn="ctr"/>
            <a:r>
              <a:rPr lang="sr-Cyrl-RS" sz="3600" b="1" dirty="0"/>
              <a:t>У ПРИРОДНИМ КАТАСТРОФАМА</a:t>
            </a:r>
            <a:endParaRPr lang="en-US" sz="3600" b="1" dirty="0"/>
          </a:p>
        </p:txBody>
      </p:sp>
      <p:pic>
        <p:nvPicPr>
          <p:cNvPr id="4" name="Picture 3" descr="Универзитет у Бањој Луци log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533401"/>
            <a:ext cx="4408805" cy="124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ADMIN\Desktop\IMG_20170303_1953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57200"/>
            <a:ext cx="1752600" cy="152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8571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81000"/>
            <a:ext cx="8763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Радна биографија </a:t>
            </a:r>
            <a:r>
              <a:rPr lang="ru-RU" sz="3200" b="1" dirty="0"/>
              <a:t>(</a:t>
            </a:r>
            <a:r>
              <a:rPr lang="sr-Latn-RS" sz="3200" b="1" dirty="0"/>
              <a:t>CV</a:t>
            </a:r>
            <a:r>
              <a:rPr lang="ru-RU" sz="3200" b="1" dirty="0"/>
              <a:t>) </a:t>
            </a:r>
            <a:r>
              <a:rPr lang="ru-RU" sz="3200" b="1" dirty="0"/>
              <a:t>студента</a:t>
            </a:r>
            <a:r>
              <a:rPr lang="ru-RU" sz="3200" dirty="0"/>
              <a:t> треба да садржи податке о датуму и месту рођења, школовању и усавршавању, познавању страних језика, радном искуству, наградама, посебним професионалним и стручним активностима и осталим значајним стручним знањима и активностима. </a:t>
            </a:r>
            <a:endParaRPr lang="ru-RU" sz="3200" dirty="0"/>
          </a:p>
          <a:p>
            <a:r>
              <a:rPr lang="ru-RU" sz="3200" dirty="0"/>
              <a:t>Не </a:t>
            </a:r>
            <a:r>
              <a:rPr lang="ru-RU" sz="3200" dirty="0"/>
              <a:t>уносе се подаци о породичном стању, личним стварима и опредељењима. </a:t>
            </a:r>
            <a:endParaRPr lang="ru-RU" sz="3200" dirty="0"/>
          </a:p>
          <a:p>
            <a:r>
              <a:rPr lang="ru-RU" sz="3200" dirty="0"/>
              <a:t>Биографија </a:t>
            </a:r>
            <a:r>
              <a:rPr lang="ru-RU" sz="3200" dirty="0"/>
              <a:t>може бити од пола до више страна.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4870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457201"/>
            <a:ext cx="8686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Изјава о академској честитости, ауторству </a:t>
            </a:r>
            <a:r>
              <a:rPr lang="ru-RU" sz="3200" dirty="0"/>
              <a:t>обавезује сваког студента да ће поштовати права интелектуалне својине других. </a:t>
            </a:r>
            <a:endParaRPr lang="ru-RU" sz="3200" dirty="0"/>
          </a:p>
          <a:p>
            <a:endParaRPr lang="ru-RU" sz="3200" dirty="0"/>
          </a:p>
          <a:p>
            <a:r>
              <a:rPr lang="ru-RU" sz="3200" dirty="0"/>
              <a:t>Уколико </a:t>
            </a:r>
            <a:r>
              <a:rPr lang="ru-RU" sz="3200" dirty="0"/>
              <a:t>до тога из било ког разлога не дође одговараће се у складу са Законом о ауторском и сродним </a:t>
            </a:r>
            <a:r>
              <a:rPr lang="ru-RU" sz="3200" dirty="0"/>
              <a:t>правима</a:t>
            </a:r>
            <a:r>
              <a:rPr lang="ru-RU" sz="3200" b="1" dirty="0"/>
              <a:t> </a:t>
            </a:r>
            <a:r>
              <a:rPr lang="ru-RU" sz="3200" dirty="0"/>
              <a:t>и другим законима којима је уређена ова област.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3875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81000"/>
            <a:ext cx="8763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Садржај</a:t>
            </a:r>
            <a:r>
              <a:rPr lang="ru-RU" sz="3200" dirty="0"/>
              <a:t> је попис поглавља и подпоглавља са редним бројем страна на којима она започињу. </a:t>
            </a:r>
            <a:endParaRPr lang="ru-RU" sz="3200" dirty="0"/>
          </a:p>
          <a:p>
            <a:endParaRPr lang="ru-RU" sz="3200" dirty="0"/>
          </a:p>
          <a:p>
            <a:r>
              <a:rPr lang="ru-RU" sz="3200" dirty="0"/>
              <a:t>Садржај </a:t>
            </a:r>
            <a:r>
              <a:rPr lang="ru-RU" sz="3200" dirty="0"/>
              <a:t>у тексту мора да се у потпуности подудара са садржајем на почетку рада. Најбоље је користити аутоматско генерисање садржаја које пружа </a:t>
            </a:r>
            <a:r>
              <a:rPr lang="ru-RU" sz="3200" i="1" dirty="0"/>
              <a:t>Microsoft </a:t>
            </a:r>
            <a:r>
              <a:rPr lang="en-US" sz="3200" i="1" dirty="0"/>
              <a:t>W</a:t>
            </a:r>
            <a:r>
              <a:rPr lang="ru-RU" sz="3200" i="1" dirty="0"/>
              <a:t>ord</a:t>
            </a:r>
            <a:r>
              <a:rPr lang="ru-RU" sz="3200" dirty="0"/>
              <a:t> (</a:t>
            </a:r>
            <a:r>
              <a:rPr lang="ru-RU" sz="3200" i="1" dirty="0"/>
              <a:t>Table of Contents</a:t>
            </a:r>
            <a:r>
              <a:rPr lang="ru-RU" sz="3200" dirty="0"/>
              <a:t>).</a:t>
            </a:r>
          </a:p>
          <a:p>
            <a:endParaRPr lang="ru-RU" sz="3200" dirty="0"/>
          </a:p>
          <a:p>
            <a:r>
              <a:rPr lang="ru-RU" sz="3200" dirty="0"/>
              <a:t>Прилози </a:t>
            </a:r>
            <a:r>
              <a:rPr lang="ru-RU" sz="3200" dirty="0"/>
              <a:t>и литература се не нумеришу као </a:t>
            </a:r>
            <a:r>
              <a:rPr lang="ru-RU" sz="3200" dirty="0"/>
              <a:t>наслови, </a:t>
            </a:r>
            <a:r>
              <a:rPr lang="ru-RU" sz="3200" dirty="0"/>
              <a:t>али се уносе у садржај.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86783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3631" y="381000"/>
            <a:ext cx="8534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Попис коришћених скраћеница</a:t>
            </a:r>
            <a:r>
              <a:rPr lang="ru-RU" sz="3200" dirty="0"/>
              <a:t> обухвата све </a:t>
            </a:r>
            <a:r>
              <a:rPr lang="ru-RU" sz="3200" dirty="0"/>
              <a:t>скраћенице, </a:t>
            </a:r>
            <a:r>
              <a:rPr lang="ru-RU" sz="3200" dirty="0"/>
              <a:t>које се користе у </a:t>
            </a:r>
            <a:r>
              <a:rPr lang="ru-RU" sz="3200" dirty="0"/>
              <a:t>раду, </a:t>
            </a:r>
            <a:r>
              <a:rPr lang="ru-RU" sz="3200" dirty="0"/>
              <a:t>са пуним називима. </a:t>
            </a:r>
            <a:endParaRPr lang="en-US" sz="3200" dirty="0"/>
          </a:p>
          <a:p>
            <a:r>
              <a:rPr lang="ru-RU" sz="3200" b="1" dirty="0"/>
              <a:t>Попис слика, графика</a:t>
            </a:r>
            <a:r>
              <a:rPr lang="ru-RU" sz="3200" dirty="0"/>
              <a:t> и </a:t>
            </a:r>
            <a:r>
              <a:rPr lang="ru-RU" sz="3200" b="1" dirty="0"/>
              <a:t>попис табела</a:t>
            </a:r>
            <a:r>
              <a:rPr lang="ru-RU" sz="3200" dirty="0"/>
              <a:t> садрже њихов број и назив, као и број стране на којој се налазе.</a:t>
            </a:r>
            <a:r>
              <a:rPr lang="ru-RU" sz="3200" b="1" dirty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3631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87769" y="304801"/>
            <a:ext cx="8686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Увод</a:t>
            </a:r>
            <a:r>
              <a:rPr lang="ru-RU" sz="3200" dirty="0"/>
              <a:t> на јасан и концизан начин описује тему рада, истраживачке циљеве и проблеме, односно истраживачка питања, предмет рада, методе прикупљања и анализе података, хипотезе, структуру и садржај рада. </a:t>
            </a:r>
            <a:endParaRPr lang="ru-RU" sz="3200" dirty="0"/>
          </a:p>
          <a:p>
            <a:endParaRPr lang="ru-RU" sz="3200" dirty="0"/>
          </a:p>
          <a:p>
            <a:r>
              <a:rPr lang="ru-RU" sz="3200" dirty="0"/>
              <a:t>Обим </a:t>
            </a:r>
            <a:r>
              <a:rPr lang="ru-RU" sz="3200" dirty="0"/>
              <a:t>увода не треба да пређе 10%, а препоручљиво је да буде око 5% рада.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488489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381000"/>
            <a:ext cx="86106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Средњи део рада</a:t>
            </a:r>
            <a:r>
              <a:rPr lang="ru-RU" sz="3200" dirty="0"/>
              <a:t> састоји се од поглавља и подпоглавља одговарајућих наслова. </a:t>
            </a:r>
            <a:endParaRPr lang="ru-RU" sz="3200" dirty="0"/>
          </a:p>
          <a:p>
            <a:endParaRPr lang="ru-RU" sz="3200" dirty="0"/>
          </a:p>
          <a:p>
            <a:r>
              <a:rPr lang="ru-RU" sz="3200" dirty="0"/>
              <a:t>У </a:t>
            </a:r>
            <a:r>
              <a:rPr lang="ru-RU" sz="3200" dirty="0"/>
              <a:t>поглављима се износе теоријска сазнања о подручју (теми) рада, као и приказ резултата анализе или емпиријског истраживања, уз објашњења значења добијених резултата. </a:t>
            </a:r>
            <a:endParaRPr lang="ru-RU" sz="3200" dirty="0"/>
          </a:p>
          <a:p>
            <a:endParaRPr lang="ru-RU" sz="3200" dirty="0"/>
          </a:p>
          <a:p>
            <a:r>
              <a:rPr lang="ru-RU" sz="3200" dirty="0"/>
              <a:t>Овај </a:t>
            </a:r>
            <a:r>
              <a:rPr lang="ru-RU" sz="3200" dirty="0"/>
              <a:t>део рада заснива се на анализи довољног броја извора.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37175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87769" y="381001"/>
            <a:ext cx="8686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Посебно поглавље мора се посветити конкретном истраживању или приказу и анализи студије случаја. Истраживање се описује детаљно, текстуално и графички. </a:t>
            </a:r>
            <a:endParaRPr lang="ru-RU" sz="3200" dirty="0"/>
          </a:p>
          <a:p>
            <a:r>
              <a:rPr lang="ru-RU" sz="3200" dirty="0"/>
              <a:t>Садржи</a:t>
            </a:r>
            <a:r>
              <a:rPr lang="ru-RU" sz="3200" dirty="0"/>
              <a:t>: </a:t>
            </a:r>
            <a:endParaRPr lang="ru-RU" sz="3200" dirty="0"/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општи </a:t>
            </a:r>
            <a:r>
              <a:rPr lang="ru-RU" sz="3200" dirty="0"/>
              <a:t>приказ истраживања; </a:t>
            </a:r>
            <a:endParaRPr lang="ru-RU" sz="3200" dirty="0"/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узорак</a:t>
            </a:r>
            <a:r>
              <a:rPr lang="ru-RU" sz="3200" dirty="0"/>
              <a:t>; </a:t>
            </a:r>
            <a:endParaRPr lang="ru-RU" sz="3200" dirty="0"/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опис </a:t>
            </a:r>
            <a:r>
              <a:rPr lang="ru-RU" sz="3200" dirty="0"/>
              <a:t>коришћене методе; </a:t>
            </a:r>
            <a:endParaRPr lang="ru-RU" sz="3200" dirty="0"/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презентирање </a:t>
            </a:r>
            <a:r>
              <a:rPr lang="ru-RU" sz="3200" dirty="0"/>
              <a:t>резултата; </a:t>
            </a:r>
            <a:endParaRPr lang="ru-RU" sz="3200" dirty="0"/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дискусију</a:t>
            </a:r>
            <a:r>
              <a:rPr lang="ru-RU" sz="3200" dirty="0"/>
              <a:t>.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Обим </a:t>
            </a:r>
            <a:r>
              <a:rPr lang="ru-RU" sz="3200" b="1" dirty="0">
                <a:solidFill>
                  <a:srgbClr val="C00000"/>
                </a:solidFill>
              </a:rPr>
              <a:t>средњег дела рада требало би да је око 50 страна. 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2492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457201"/>
            <a:ext cx="8839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Закључак</a:t>
            </a:r>
            <a:r>
              <a:rPr lang="ru-RU" sz="3200" dirty="0"/>
              <a:t> обухвата најважнија решења постављеног проблема истраживања, односно одговоре на постављена питања. </a:t>
            </a:r>
            <a:endParaRPr lang="ru-RU" sz="3200" dirty="0"/>
          </a:p>
          <a:p>
            <a:r>
              <a:rPr lang="ru-RU" sz="3200" dirty="0"/>
              <a:t>Дају </a:t>
            </a:r>
            <a:r>
              <a:rPr lang="ru-RU" sz="3200" dirty="0"/>
              <a:t>се и предлози мера, препоруке. </a:t>
            </a:r>
            <a:endParaRPr lang="ru-RU" sz="3200" dirty="0"/>
          </a:p>
          <a:p>
            <a:r>
              <a:rPr lang="ru-RU" sz="3200" dirty="0"/>
              <a:t>Не </a:t>
            </a:r>
            <a:r>
              <a:rPr lang="ru-RU" sz="3200" dirty="0"/>
              <a:t>износе се нова сазнања, нови подаци или информације. </a:t>
            </a:r>
            <a:endParaRPr lang="ru-RU" sz="3200" dirty="0"/>
          </a:p>
          <a:p>
            <a:r>
              <a:rPr lang="ru-RU" sz="3200" dirty="0"/>
              <a:t>Овде </a:t>
            </a:r>
            <a:r>
              <a:rPr lang="ru-RU" sz="3200" dirty="0"/>
              <a:t>се не наводе нови извори и не упућује на литературу. </a:t>
            </a:r>
            <a:endParaRPr lang="ru-RU" sz="3200" dirty="0"/>
          </a:p>
          <a:p>
            <a:r>
              <a:rPr lang="ru-RU" sz="3200" dirty="0"/>
              <a:t>Обим </a:t>
            </a:r>
            <a:r>
              <a:rPr lang="ru-RU" sz="3200" dirty="0"/>
              <a:t>закључка требало би да буде до 5% рада.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31587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3631" y="457201"/>
            <a:ext cx="8534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Литература</a:t>
            </a:r>
            <a:r>
              <a:rPr lang="ru-RU" sz="3200" dirty="0"/>
              <a:t> обухвата све изворе који су коришћени у раду. </a:t>
            </a:r>
            <a:endParaRPr lang="ru-RU" sz="3200" dirty="0"/>
          </a:p>
          <a:p>
            <a:r>
              <a:rPr lang="ru-RU" sz="3200" dirty="0"/>
              <a:t>Не </a:t>
            </a:r>
            <a:r>
              <a:rPr lang="ru-RU" sz="3200" dirty="0"/>
              <a:t>наводе се радови или документи који се у раду не цитирају, нити они на које се у раду не упућује. </a:t>
            </a:r>
            <a:endParaRPr lang="ru-RU" sz="3200" dirty="0"/>
          </a:p>
          <a:p>
            <a:r>
              <a:rPr lang="ru-RU" sz="3200" dirty="0"/>
              <a:t>Редослед </a:t>
            </a:r>
            <a:r>
              <a:rPr lang="ru-RU" sz="3200" dirty="0"/>
              <a:t>навођења литературе зависи од система/стила цитирања и мора доследно пратити текст мастер рада.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58623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3810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Прилози</a:t>
            </a:r>
            <a:r>
              <a:rPr lang="ru-RU" sz="3200" dirty="0"/>
              <a:t> су </a:t>
            </a:r>
            <a:r>
              <a:rPr lang="ru-RU" sz="3200" dirty="0"/>
              <a:t>нпр. анкетни </a:t>
            </a:r>
            <a:r>
              <a:rPr lang="ru-RU" sz="3200" dirty="0"/>
              <a:t>упитници, различити документи (нпр. Закон о спречавању злостаљања на раду, Конвенција о људским правима и основним слободама), обрасци и слично, коришћени при изради мастер рада. </a:t>
            </a:r>
            <a:endParaRPr lang="ru-RU" sz="3200" dirty="0"/>
          </a:p>
          <a:p>
            <a:endParaRPr lang="ru-RU" sz="3200" dirty="0"/>
          </a:p>
          <a:p>
            <a:r>
              <a:rPr lang="ru-RU" sz="3200" dirty="0"/>
              <a:t>Прилажу </a:t>
            </a:r>
            <a:r>
              <a:rPr lang="ru-RU" sz="3200" dirty="0"/>
              <a:t>се на крају рада (у потпуности или у деловима). Означавају се редним бројевима и насловом (нпр. Прилог 1: Закон о спречавању злостаљања на раду; Прилог 2: Анкета за медије).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81337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133600"/>
            <a:ext cx="8077200" cy="1752600"/>
          </a:xfrm>
        </p:spPr>
        <p:txBody>
          <a:bodyPr>
            <a:normAutofit/>
          </a:bodyPr>
          <a:lstStyle/>
          <a:p>
            <a:r>
              <a:rPr lang="sr-Cyrl-RS" sz="4400" b="1" dirty="0">
                <a:solidFill>
                  <a:schemeClr val="tx2"/>
                </a:solidFill>
                <a:latin typeface="Arial Narrow" pitchFamily="34" charset="0"/>
                <a:ea typeface="Cambria" pitchFamily="18" charset="0"/>
              </a:rPr>
              <a:t>МЕТОДОЛОГИЈА</a:t>
            </a:r>
          </a:p>
          <a:p>
            <a:r>
              <a:rPr lang="sr-Cyrl-RS" sz="4400" b="1" dirty="0">
                <a:solidFill>
                  <a:schemeClr val="tx2"/>
                </a:solidFill>
                <a:latin typeface="Arial Narrow" pitchFamily="34" charset="0"/>
                <a:ea typeface="Cambria" pitchFamily="18" charset="0"/>
              </a:rPr>
              <a:t>НАУЧНОГ ИСТРАЖИВАЊА</a:t>
            </a:r>
          </a:p>
          <a:p>
            <a:endParaRPr lang="sr-Cyrl-RS" sz="4400" dirty="0">
              <a:latin typeface="Arial Narrow" pitchFamily="34" charset="0"/>
              <a:ea typeface="Cambria" pitchFamily="18" charset="0"/>
            </a:endParaRPr>
          </a:p>
          <a:p>
            <a:endParaRPr lang="sr-Cyrl-RS" sz="4400" dirty="0">
              <a:latin typeface="Arial Narrow" pitchFamily="34" charset="0"/>
              <a:ea typeface="Cambria" pitchFamily="18" charset="0"/>
            </a:endParaRPr>
          </a:p>
          <a:p>
            <a:endParaRPr lang="en-US" sz="4400" dirty="0">
              <a:latin typeface="Arial Narrow" pitchFamily="34" charset="0"/>
              <a:ea typeface="Cambria" pitchFamily="18" charset="0"/>
            </a:endParaRPr>
          </a:p>
        </p:txBody>
      </p:sp>
      <p:pic>
        <p:nvPicPr>
          <p:cNvPr id="4" name="Picture 3" descr="Универзитет у Бањој Луци log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533401"/>
            <a:ext cx="4408805" cy="12477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876801" y="4876800"/>
            <a:ext cx="5338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П</a:t>
            </a:r>
            <a:r>
              <a:rPr lang="sr-Cyrl-RS" sz="2800" b="1" dirty="0">
                <a:solidFill>
                  <a:srgbClr val="C00000"/>
                </a:solidFill>
                <a:latin typeface="Comic Sans MS" pitchFamily="66" charset="0"/>
              </a:rPr>
              <a:t>роф. </a:t>
            </a:r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д</a:t>
            </a:r>
            <a:r>
              <a:rPr lang="sr-Cyrl-RS" sz="2800" b="1" dirty="0">
                <a:solidFill>
                  <a:srgbClr val="C00000"/>
                </a:solidFill>
                <a:latin typeface="Comic Sans MS" pitchFamily="66" charset="0"/>
              </a:rPr>
              <a:t>р Стево Јаћимовски</a:t>
            </a:r>
            <a:endParaRPr lang="en-US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6" name="Picture 5" descr="C:\Users\ADMIN\Desktop\IMG_20170303_1953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57200"/>
            <a:ext cx="1752600" cy="152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61780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533400"/>
            <a:ext cx="84582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У сваком раду, био завршни рад (основне академске студије, мастер академске студије или докторске студије), стручни или научни чланак, књига, монографија користи се литература, односно референце. </a:t>
            </a:r>
            <a:endParaRPr lang="ru-RU" sz="3200" dirty="0"/>
          </a:p>
          <a:p>
            <a:r>
              <a:rPr lang="ru-RU" sz="3200" dirty="0"/>
              <a:t>Оне </a:t>
            </a:r>
            <a:r>
              <a:rPr lang="ru-RU" sz="3200" dirty="0"/>
              <a:t>су извор података, информација и знања која претходе новим делима. Било да се користе директно или индиректно, било да су објављени или необјављени (предавања, лична кореспонденција, и сл.), </a:t>
            </a:r>
            <a:r>
              <a:rPr lang="ru-RU" sz="3200" b="1" dirty="0"/>
              <a:t>обавезно се морају назначити, односно навести</a:t>
            </a:r>
            <a:r>
              <a:rPr lang="ru-RU" sz="3200" dirty="0"/>
              <a:t>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67815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16723" y="304800"/>
            <a:ext cx="853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ПОСТУПАК ПРИЈАВЕ, ИЗРАДЕ И ОДБРАНЕ ЗАВРШНОГ (МАСТЕР) </a:t>
            </a:r>
            <a:r>
              <a:rPr lang="ru-RU" sz="3200" b="1" dirty="0">
                <a:solidFill>
                  <a:srgbClr val="C00000"/>
                </a:solidFill>
              </a:rPr>
              <a:t>РАДА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514350" indent="-514350">
              <a:buAutoNum type="arabicPeriod"/>
            </a:pPr>
            <a:r>
              <a:rPr lang="ru-RU" sz="3200" dirty="0"/>
              <a:t>Поступак </a:t>
            </a:r>
            <a:r>
              <a:rPr lang="ru-RU" sz="3200" dirty="0"/>
              <a:t>пријаве теме мастер рада </a:t>
            </a:r>
            <a:endParaRPr lang="ru-RU" sz="3200" dirty="0"/>
          </a:p>
          <a:p>
            <a:pPr marL="514350" indent="-514350">
              <a:buAutoNum type="arabicPeriod"/>
            </a:pPr>
            <a:r>
              <a:rPr lang="ru-RU" sz="3200" dirty="0"/>
              <a:t>Структура мастер рада </a:t>
            </a:r>
            <a:endParaRPr lang="ru-RU" sz="3200" dirty="0"/>
          </a:p>
          <a:p>
            <a:pPr marL="514350" indent="-514350">
              <a:buAutoNum type="arabicPeriod"/>
            </a:pPr>
            <a:r>
              <a:rPr lang="ru-RU" sz="3200" dirty="0"/>
              <a:t>Коришћење литературе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3.1</a:t>
            </a:r>
            <a:r>
              <a:rPr lang="ru-RU" sz="3200" dirty="0"/>
              <a:t>. Харвардски систем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3.2.</a:t>
            </a:r>
            <a:r>
              <a:rPr lang="ru-RU" sz="3200" dirty="0"/>
              <a:t> Ванкуверски систем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3.3.</a:t>
            </a:r>
            <a:r>
              <a:rPr lang="ru-RU" sz="3200" dirty="0"/>
              <a:t> Оксфордски систем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4.</a:t>
            </a:r>
            <a:r>
              <a:rPr lang="ru-RU" sz="3200" dirty="0"/>
              <a:t> </a:t>
            </a:r>
            <a:r>
              <a:rPr lang="ru-RU" sz="3200" dirty="0"/>
              <a:t>Упутства </a:t>
            </a:r>
            <a:r>
              <a:rPr lang="ru-RU" sz="3200" dirty="0"/>
              <a:t>за писање мастер рада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5. </a:t>
            </a:r>
            <a:r>
              <a:rPr lang="ru-RU" sz="3200" dirty="0"/>
              <a:t>Поступак одбране мастер рада 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530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381001"/>
            <a:ext cx="8610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mtClean="0"/>
              <a:t>2. Структура </a:t>
            </a:r>
            <a:r>
              <a:rPr lang="ru-RU" sz="3600" b="1" dirty="0"/>
              <a:t>мастер рада </a:t>
            </a:r>
            <a:endParaRPr lang="ru-RU" sz="3600" b="1" dirty="0"/>
          </a:p>
          <a:p>
            <a:r>
              <a:rPr lang="ru-RU" sz="3600" dirty="0"/>
              <a:t>Мастер </a:t>
            </a:r>
            <a:r>
              <a:rPr lang="ru-RU" sz="3600" dirty="0"/>
              <a:t>рад треба да има следеће делове: </a:t>
            </a:r>
            <a:endParaRPr lang="en-US" sz="3600" dirty="0"/>
          </a:p>
          <a:p>
            <a:r>
              <a:rPr lang="ru-RU" sz="3600" dirty="0"/>
              <a:t>1. корице; </a:t>
            </a:r>
            <a:endParaRPr lang="en-US" sz="3600" dirty="0"/>
          </a:p>
          <a:p>
            <a:r>
              <a:rPr lang="ru-RU" sz="3600" dirty="0"/>
              <a:t>2. насловну страну; </a:t>
            </a:r>
            <a:endParaRPr lang="en-US" sz="3600" dirty="0"/>
          </a:p>
          <a:p>
            <a:r>
              <a:rPr lang="ru-RU" sz="3600" dirty="0"/>
              <a:t>3. наслов; </a:t>
            </a:r>
            <a:endParaRPr lang="en-US" sz="3600" dirty="0"/>
          </a:p>
          <a:p>
            <a:r>
              <a:rPr lang="ru-RU" sz="3600" dirty="0"/>
              <a:t>4. страницу са захвалницом и/или посветом; </a:t>
            </a:r>
            <a:endParaRPr lang="en-US" sz="3600" dirty="0"/>
          </a:p>
          <a:p>
            <a:r>
              <a:rPr lang="ru-RU" sz="3600" dirty="0"/>
              <a:t>5. сажетак и кључне речи на српском језику</a:t>
            </a:r>
            <a:r>
              <a:rPr lang="ru-RU" sz="3600" dirty="0"/>
              <a:t>;</a:t>
            </a:r>
          </a:p>
          <a:p>
            <a:r>
              <a:rPr lang="ru-RU" sz="3600" dirty="0"/>
              <a:t>6. сажетак и кључне речи на енглеском језику; </a:t>
            </a:r>
            <a:r>
              <a:rPr lang="ru-RU" sz="3600" dirty="0"/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81169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457201"/>
            <a:ext cx="8534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7. радна биографија студента; </a:t>
            </a:r>
            <a:endParaRPr lang="en-US" sz="3600" dirty="0"/>
          </a:p>
          <a:p>
            <a:r>
              <a:rPr lang="ru-RU" sz="3600" dirty="0"/>
              <a:t>8. изјаву о академској честитости (оригиналности мастер рада); </a:t>
            </a:r>
            <a:endParaRPr lang="en-US" sz="3600" dirty="0"/>
          </a:p>
          <a:p>
            <a:r>
              <a:rPr lang="ru-RU" sz="3600" dirty="0"/>
              <a:t>9. садржај; </a:t>
            </a:r>
            <a:endParaRPr lang="en-US" sz="3600" dirty="0"/>
          </a:p>
          <a:p>
            <a:r>
              <a:rPr lang="ru-RU" sz="3600" dirty="0"/>
              <a:t>10. попис коришћених скраћеница са значењем; </a:t>
            </a:r>
            <a:endParaRPr lang="en-US" sz="3600" dirty="0"/>
          </a:p>
          <a:p>
            <a:r>
              <a:rPr lang="ru-RU" sz="3600" dirty="0"/>
              <a:t>11. попис слика, графика; </a:t>
            </a:r>
            <a:endParaRPr lang="en-US" sz="3600" dirty="0"/>
          </a:p>
          <a:p>
            <a:r>
              <a:rPr lang="ru-RU" sz="3600" dirty="0"/>
              <a:t>12. попис табела;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52362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457200"/>
            <a:ext cx="8229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13. увод; </a:t>
            </a:r>
            <a:endParaRPr lang="en-US" sz="3600" dirty="0"/>
          </a:p>
          <a:p>
            <a:r>
              <a:rPr lang="ru-RU" sz="3600" dirty="0"/>
              <a:t>14. поглавља; </a:t>
            </a:r>
            <a:endParaRPr lang="en-US" sz="3600" dirty="0"/>
          </a:p>
          <a:p>
            <a:r>
              <a:rPr lang="ru-RU" sz="3600" dirty="0"/>
              <a:t>15. закључак; </a:t>
            </a:r>
            <a:endParaRPr lang="en-US" sz="3600" dirty="0"/>
          </a:p>
          <a:p>
            <a:r>
              <a:rPr lang="ru-RU" sz="3600" dirty="0"/>
              <a:t>16. литературу; </a:t>
            </a:r>
            <a:endParaRPr lang="en-US" sz="3600" dirty="0"/>
          </a:p>
          <a:p>
            <a:r>
              <a:rPr lang="ru-RU" sz="3600" dirty="0"/>
              <a:t>17. прилоге.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5538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1554" y="152401"/>
            <a:ext cx="86106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Корице </a:t>
            </a:r>
            <a:r>
              <a:rPr lang="ru-RU" sz="3200" dirty="0"/>
              <a:t>су стандардизоване. Носе ознаку/лого и испис Универзитета у </a:t>
            </a:r>
            <a:r>
              <a:rPr lang="ru-RU" sz="3200" dirty="0"/>
              <a:t>Бањој Луци, </a:t>
            </a:r>
            <a:r>
              <a:rPr lang="ru-RU" sz="3200" dirty="0"/>
              <a:t>ниво студија, назив студијског програма, назнаку да је у питању мастер рад, наслов, име студента, име ментора, место, месец и годину завршавања.</a:t>
            </a:r>
            <a:r>
              <a:rPr lang="ru-RU" sz="3200" b="1" dirty="0"/>
              <a:t> </a:t>
            </a:r>
            <a:endParaRPr lang="en-US" sz="3200" dirty="0"/>
          </a:p>
          <a:p>
            <a:endParaRPr lang="ru-RU" sz="3200" b="1" dirty="0"/>
          </a:p>
          <a:p>
            <a:r>
              <a:rPr lang="ru-RU" sz="3200" b="1" dirty="0"/>
              <a:t>Насловна </a:t>
            </a:r>
            <a:r>
              <a:rPr lang="ru-RU" sz="3200" b="1" dirty="0"/>
              <a:t>страна </a:t>
            </a:r>
            <a:r>
              <a:rPr lang="ru-RU" sz="3200" dirty="0"/>
              <a:t>је истоветна корицама. </a:t>
            </a:r>
            <a:endParaRPr lang="en-US" sz="3200" dirty="0"/>
          </a:p>
          <a:p>
            <a:endParaRPr lang="ru-RU" sz="3200" b="1" dirty="0"/>
          </a:p>
          <a:p>
            <a:r>
              <a:rPr lang="ru-RU" sz="3200" b="1" dirty="0"/>
              <a:t>Наслов </a:t>
            </a:r>
            <a:r>
              <a:rPr lang="ru-RU" sz="3200" dirty="0"/>
              <a:t>треба да обухвати главну идеју рада, да буде јасан и једнозначан. </a:t>
            </a:r>
            <a:r>
              <a:rPr lang="ru-RU" sz="3200" b="1" dirty="0">
                <a:solidFill>
                  <a:srgbClr val="C00000"/>
                </a:solidFill>
              </a:rPr>
              <a:t>Наслов не треба да је дугачак и да је у њему цео садржај мастер рада. Препоручљиво је да наслов нема више од 9 речи. 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309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505124"/>
            <a:ext cx="8763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Захвалница и/или посвета </a:t>
            </a:r>
            <a:r>
              <a:rPr lang="ru-RU" sz="3200" dirty="0"/>
              <a:t>нису обавезне, међутим, пружају прилику да се изрази захвалност појединцима (колегама, породици, и сл.) и институцијама који су на било који начин (саветима, литературом, документима, финансијски) помогли израду рада. </a:t>
            </a:r>
            <a:endParaRPr lang="ru-RU" sz="3200" dirty="0"/>
          </a:p>
          <a:p>
            <a:endParaRPr lang="ru-RU" sz="3200" dirty="0"/>
          </a:p>
          <a:p>
            <a:r>
              <a:rPr lang="ru-RU" sz="3200" b="1" dirty="0"/>
              <a:t>Ментору </a:t>
            </a:r>
            <a:r>
              <a:rPr lang="ru-RU" sz="3200" b="1" dirty="0"/>
              <a:t>и члановима комисије није се нужно </a:t>
            </a:r>
            <a:r>
              <a:rPr lang="ru-RU" sz="3200" b="1" dirty="0"/>
              <a:t>захваљивати, али је пристојно.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35604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381001"/>
            <a:ext cx="8686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Сажетак </a:t>
            </a:r>
            <a:r>
              <a:rPr lang="ru-RU" sz="3200" dirty="0"/>
              <a:t>је језгровит приказ мастер рада на највише једној страни. </a:t>
            </a:r>
            <a:endParaRPr lang="ru-RU" sz="3200" dirty="0"/>
          </a:p>
          <a:p>
            <a:r>
              <a:rPr lang="ru-RU" sz="3200" dirty="0"/>
              <a:t>Он </a:t>
            </a:r>
            <a:r>
              <a:rPr lang="ru-RU" sz="3200" dirty="0"/>
              <a:t>садржи све битне информације о раду: циљеве и предмет истраживања, примењену методологију, добијене резултате и битне закључке. </a:t>
            </a:r>
            <a:endParaRPr lang="ru-RU" sz="3200" dirty="0"/>
          </a:p>
          <a:p>
            <a:r>
              <a:rPr lang="ru-RU" sz="3200" dirty="0"/>
              <a:t>Пише </a:t>
            </a:r>
            <a:r>
              <a:rPr lang="ru-RU" sz="3200" dirty="0"/>
              <a:t>се на српском и енглеском језику. </a:t>
            </a:r>
            <a:endParaRPr lang="ru-RU" sz="3200" dirty="0"/>
          </a:p>
          <a:p>
            <a:endParaRPr lang="ru-RU" sz="3200" dirty="0"/>
          </a:p>
          <a:p>
            <a:r>
              <a:rPr lang="ru-RU" sz="3200" dirty="0"/>
              <a:t>На </a:t>
            </a:r>
            <a:r>
              <a:rPr lang="ru-RU" sz="3200" dirty="0"/>
              <a:t>крају </a:t>
            </a:r>
            <a:r>
              <a:rPr lang="ru-RU" sz="3200" dirty="0"/>
              <a:t>сажетка </a:t>
            </a:r>
            <a:r>
              <a:rPr lang="ru-RU" sz="3200" dirty="0"/>
              <a:t>се наводе </a:t>
            </a:r>
            <a:r>
              <a:rPr lang="ru-RU" sz="3200" b="1" dirty="0"/>
              <a:t>кључне речи</a:t>
            </a:r>
            <a:r>
              <a:rPr lang="ru-RU" sz="3200" dirty="0"/>
              <a:t> (до 5).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59881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1008</Words>
  <Application>Microsoft Office PowerPoint</Application>
  <PresentationFormat>Widescreen</PresentationFormat>
  <Paragraphs>95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Arial Narrow</vt:lpstr>
      <vt:lpstr>Calibri</vt:lpstr>
      <vt:lpstr>Calibri Light</vt:lpstr>
      <vt:lpstr>Cambria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Radoslav Ivanis</dc:creator>
  <cp:lastModifiedBy>Radoslav Ivanis</cp:lastModifiedBy>
  <cp:revision>1</cp:revision>
  <dcterms:created xsi:type="dcterms:W3CDTF">2019-02-08T08:35:28Z</dcterms:created>
  <dcterms:modified xsi:type="dcterms:W3CDTF">2019-02-08T08:35:35Z</dcterms:modified>
</cp:coreProperties>
</file>